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0"/>
  </p:notesMasterIdLst>
  <p:handoutMasterIdLst>
    <p:handoutMasterId r:id="rId41"/>
  </p:handoutMasterIdLst>
  <p:sldIdLst>
    <p:sldId id="320" r:id="rId2"/>
    <p:sldId id="321" r:id="rId3"/>
    <p:sldId id="322" r:id="rId4"/>
    <p:sldId id="334" r:id="rId5"/>
    <p:sldId id="335" r:id="rId6"/>
    <p:sldId id="336" r:id="rId7"/>
    <p:sldId id="369" r:id="rId8"/>
    <p:sldId id="364" r:id="rId9"/>
    <p:sldId id="347" r:id="rId10"/>
    <p:sldId id="387" r:id="rId11"/>
    <p:sldId id="382" r:id="rId12"/>
    <p:sldId id="383" r:id="rId13"/>
    <p:sldId id="397" r:id="rId14"/>
    <p:sldId id="384" r:id="rId15"/>
    <p:sldId id="385" r:id="rId16"/>
    <p:sldId id="388" r:id="rId17"/>
    <p:sldId id="398" r:id="rId18"/>
    <p:sldId id="389" r:id="rId19"/>
    <p:sldId id="366" r:id="rId20"/>
    <p:sldId id="367" r:id="rId21"/>
    <p:sldId id="399" r:id="rId22"/>
    <p:sldId id="401" r:id="rId23"/>
    <p:sldId id="403" r:id="rId24"/>
    <p:sldId id="405" r:id="rId25"/>
    <p:sldId id="406" r:id="rId26"/>
    <p:sldId id="407" r:id="rId27"/>
    <p:sldId id="408" r:id="rId28"/>
    <p:sldId id="410" r:id="rId29"/>
    <p:sldId id="411" r:id="rId30"/>
    <p:sldId id="404" r:id="rId31"/>
    <p:sldId id="380" r:id="rId32"/>
    <p:sldId id="381" r:id="rId33"/>
    <p:sldId id="393" r:id="rId34"/>
    <p:sldId id="402" r:id="rId35"/>
    <p:sldId id="325" r:id="rId36"/>
    <p:sldId id="412" r:id="rId37"/>
    <p:sldId id="413" r:id="rId38"/>
    <p:sldId id="414" r:id="rId39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FFD2"/>
    <a:srgbClr val="E8FFC8"/>
    <a:srgbClr val="FAF7C8"/>
    <a:srgbClr val="FAF8C8"/>
    <a:srgbClr val="F5FFC2"/>
    <a:srgbClr val="EBFFDC"/>
    <a:srgbClr val="FAF8BE"/>
    <a:srgbClr val="FAF8D2"/>
    <a:srgbClr val="8C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953" autoAdjust="0"/>
    <p:restoredTop sz="98865" autoAdjust="0"/>
  </p:normalViewPr>
  <p:slideViewPr>
    <p:cSldViewPr>
      <p:cViewPr>
        <p:scale>
          <a:sx n="75" d="100"/>
          <a:sy n="75" d="100"/>
        </p:scale>
        <p:origin x="-1932" y="-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21-Nov-11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21-Nov-11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2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2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01" r:id="rId8"/>
    <p:sldLayoutId id="2147483703" r:id="rId9"/>
    <p:sldLayoutId id="214748370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html5/showcase/" TargetMode="External"/><Relationship Id="rId7" Type="http://schemas.openxmlformats.org/officeDocument/2006/relationships/hyperlink" Target="http://diveintohtml5.org/" TargetMode="External"/><Relationship Id="rId2" Type="http://schemas.openxmlformats.org/officeDocument/2006/relationships/hyperlink" Target="http://www.html5roc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e.com/html5/" TargetMode="External"/><Relationship Id="rId5" Type="http://schemas.openxmlformats.org/officeDocument/2006/relationships/hyperlink" Target="http://ie.microsoft.com/testdrive/" TargetMode="External"/><Relationship Id="rId4" Type="http://schemas.openxmlformats.org/officeDocument/2006/relationships/hyperlink" Target="http://html5demos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 smtClean="0"/>
              <a:t>HTML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12280"/>
            <a:ext cx="8229600" cy="797720"/>
          </a:xfrm>
        </p:spPr>
        <p:txBody>
          <a:bodyPr/>
          <a:lstStyle/>
          <a:p>
            <a:r>
              <a:rPr lang="en-US" dirty="0" smtClean="0"/>
              <a:t>New Tags, New Attributes, New JavaScript APIs, Forms, Validation, Audio, Video, SVG, Canvas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490954"/>
          </a:xfrm>
        </p:spPr>
        <p:txBody>
          <a:bodyPr/>
          <a:lstStyle/>
          <a:p>
            <a:r>
              <a:rPr lang="en-US" dirty="0" smtClean="0"/>
              <a:t>Doncho Minkov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00" y="4584887"/>
            <a:ext cx="4114800" cy="1841126"/>
          </a:xfrm>
          <a:prstGeom prst="roundRect">
            <a:avLst>
              <a:gd name="adj" fmla="val 4795"/>
            </a:avLst>
          </a:prstGeom>
          <a:noFill/>
          <a:ln w="9525">
            <a:solidFill>
              <a:schemeClr val="accent4">
                <a:lumMod val="50000"/>
                <a:alpha val="7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img.fullst.com/media/BAhbB1sHOgZmIiBpLzM2ZWIwZTExMjQzMjA3ZDdiMTM3L2ZpbGVbCDoGcDoKdGh1bWIiDDI1MHg3NTA/3da3707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032">
            <a:off x="703712" y="4033200"/>
            <a:ext cx="1469742" cy="993547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18" y="4191000"/>
            <a:ext cx="1209675" cy="1162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2317">
            <a:off x="1572380" y="1384422"/>
            <a:ext cx="1587190" cy="152719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75672"/>
            <a:ext cx="1350859" cy="1589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5558">
            <a:off x="7139731" y="261750"/>
            <a:ext cx="1044251" cy="14406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3291">
            <a:off x="201604" y="2220922"/>
            <a:ext cx="918682" cy="102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219200"/>
            <a:ext cx="8382000" cy="54102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>
                <a:solidFill>
                  <a:srgbClr val="EBFFD2"/>
                </a:solidFill>
              </a:rPr>
              <a:t>Elements like header and footer are not meant to be only at the top and bottom of the page</a:t>
            </a:r>
          </a:p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Header </a:t>
            </a:r>
            <a:r>
              <a:rPr lang="en-US" dirty="0">
                <a:solidFill>
                  <a:srgbClr val="EBFFD2"/>
                </a:solidFill>
              </a:rPr>
              <a:t>and footer of each document section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Not very different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&gt; tag but are more semantically well defined in the document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structure</a:t>
            </a:r>
            <a:endParaRPr lang="en-US" dirty="0">
              <a:solidFill>
                <a:srgbClr val="EB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67110"/>
            <a:ext cx="8153400" cy="53860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l-NL" dirty="0"/>
              <a:t>&lt;body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dirty="0" smtClean="0"/>
              <a:t>  &lt;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 smtClean="0"/>
              <a:t>    &lt;</a:t>
            </a:r>
            <a:r>
              <a:rPr lang="nl-NL" dirty="0"/>
              <a:t>hgroup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  </a:t>
            </a:r>
            <a:r>
              <a:rPr lang="nl-NL" dirty="0" smtClean="0"/>
              <a:t>&lt;h1&gt;HTML 5 Presentation&lt;/</a:t>
            </a:r>
            <a:r>
              <a:rPr lang="nl-NL" dirty="0"/>
              <a:t>h1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  </a:t>
            </a:r>
            <a:r>
              <a:rPr lang="nl-NL" dirty="0" smtClean="0"/>
              <a:t>&lt;h2&gt;New Layout Structure&lt;/</a:t>
            </a:r>
            <a:r>
              <a:rPr lang="nl-NL" dirty="0"/>
              <a:t>h2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 &lt;/hgroup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dirty="0" smtClean="0"/>
              <a:t>  &lt;nav&gt;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&lt;ul&gt;</a:t>
            </a:r>
          </a:p>
          <a:p>
            <a:pPr>
              <a:lnSpc>
                <a:spcPct val="90000"/>
              </a:lnSpc>
            </a:pPr>
            <a:r>
              <a:rPr lang="nl-NL" dirty="0"/>
              <a:t>      </a:t>
            </a:r>
            <a:r>
              <a:rPr lang="nl-NL" dirty="0" smtClean="0"/>
              <a:t>Lecture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    &lt;/ul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 </a:t>
            </a:r>
            <a:r>
              <a:rPr lang="nl-NL" dirty="0" smtClean="0"/>
              <a:t>   &lt;</a:t>
            </a:r>
            <a:r>
              <a:rPr lang="nl-NL" dirty="0"/>
              <a:t>ul&gt;</a:t>
            </a:r>
          </a:p>
          <a:p>
            <a:pPr>
              <a:lnSpc>
                <a:spcPct val="90000"/>
              </a:lnSpc>
            </a:pPr>
            <a:r>
              <a:rPr lang="nl-NL" dirty="0" smtClean="0"/>
              <a:t>	Demos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&lt;/ul</a:t>
            </a:r>
            <a:r>
              <a:rPr lang="nl-NL" dirty="0" smtClean="0"/>
              <a:t>&gt;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 smtClean="0"/>
              <a:t>    &lt;ul&gt;</a:t>
            </a:r>
          </a:p>
          <a:p>
            <a:pPr>
              <a:lnSpc>
                <a:spcPct val="90000"/>
              </a:lnSpc>
            </a:pPr>
            <a:r>
              <a:rPr lang="nl-NL" dirty="0"/>
              <a:t> </a:t>
            </a:r>
            <a:r>
              <a:rPr lang="nl-NL" dirty="0" smtClean="0"/>
              <a:t>     Trainers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    &lt;/ul&gt;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nav</a:t>
            </a:r>
            <a:r>
              <a:rPr lang="nl-NL" dirty="0" smtClean="0"/>
              <a:t>&gt;</a:t>
            </a:r>
            <a:r>
              <a:rPr lang="nl-NL" dirty="0"/>
              <a:t> 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1178">
            <a:off x="4038600" y="3475311"/>
            <a:ext cx="3657600" cy="246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3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</a:t>
            </a:r>
            <a:r>
              <a:rPr lang="en-US" dirty="0" smtClean="0"/>
              <a:t>– Example (2)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074777"/>
            <a:ext cx="8153400" cy="547842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nl-NL" dirty="0" smtClean="0"/>
              <a:t>  </a:t>
            </a:r>
            <a:r>
              <a:rPr lang="nl-NL" dirty="0"/>
              <a:t>&lt;section</a:t>
            </a:r>
            <a:r>
              <a:rPr lang="nl-NL" dirty="0" smtClean="0"/>
              <a:t>&gt;</a:t>
            </a:r>
          </a:p>
          <a:p>
            <a:r>
              <a:rPr lang="nl-NL" dirty="0"/>
              <a:t>  </a:t>
            </a:r>
            <a:r>
              <a:rPr lang="nl-NL" dirty="0" smtClean="0"/>
              <a:t>  &lt;</a:t>
            </a:r>
            <a:r>
              <a:rPr lang="nl-NL" dirty="0"/>
              <a:t>article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  &lt;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r>
              <a:rPr lang="nl-NL" dirty="0"/>
              <a:t>        &lt;h1&gt;First Paragraph&lt;/h1</a:t>
            </a:r>
            <a:r>
              <a:rPr lang="nl-NL" dirty="0" smtClean="0"/>
              <a:t>&gt;</a:t>
            </a:r>
          </a:p>
          <a:p>
            <a:r>
              <a:rPr lang="nl-NL" dirty="0"/>
              <a:t>      &lt;/header</a:t>
            </a:r>
            <a:r>
              <a:rPr lang="nl-NL" dirty="0" smtClean="0"/>
              <a:t>&gt;</a:t>
            </a:r>
          </a:p>
          <a:p>
            <a:r>
              <a:rPr lang="nl-NL" dirty="0"/>
              <a:t>  </a:t>
            </a:r>
            <a:r>
              <a:rPr lang="nl-NL" dirty="0" smtClean="0"/>
              <a:t>    &lt;</a:t>
            </a:r>
            <a:r>
              <a:rPr lang="nl-NL" dirty="0"/>
              <a:t>section</a:t>
            </a:r>
            <a:r>
              <a:rPr lang="nl-NL" dirty="0" smtClean="0"/>
              <a:t>&gt;</a:t>
            </a:r>
          </a:p>
          <a:p>
            <a:r>
              <a:rPr lang="nl-NL" dirty="0"/>
              <a:t> </a:t>
            </a:r>
            <a:r>
              <a:rPr lang="nl-NL" dirty="0" smtClean="0"/>
              <a:t>       Some text</a:t>
            </a:r>
          </a:p>
          <a:p>
            <a:r>
              <a:rPr lang="nl-NL" dirty="0"/>
              <a:t> </a:t>
            </a:r>
            <a:r>
              <a:rPr lang="nl-NL" dirty="0" smtClean="0"/>
              <a:t>     &lt;/</a:t>
            </a:r>
            <a:r>
              <a:rPr lang="nl-NL" dirty="0"/>
              <a:t>section</a:t>
            </a:r>
            <a:r>
              <a:rPr lang="nl-NL" dirty="0" smtClean="0"/>
              <a:t>&gt;</a:t>
            </a:r>
          </a:p>
          <a:p>
            <a:r>
              <a:rPr lang="nl-NL" dirty="0"/>
              <a:t>    </a:t>
            </a:r>
            <a:r>
              <a:rPr lang="nl-NL" dirty="0" smtClean="0"/>
              <a:t>&lt;/</a:t>
            </a:r>
            <a:r>
              <a:rPr lang="nl-NL" dirty="0"/>
              <a:t>article</a:t>
            </a:r>
            <a:r>
              <a:rPr lang="nl-NL" dirty="0" smtClean="0"/>
              <a:t>&gt;</a:t>
            </a:r>
          </a:p>
          <a:p>
            <a:r>
              <a:rPr lang="nl-NL" dirty="0"/>
              <a:t> </a:t>
            </a:r>
            <a:r>
              <a:rPr lang="nl-NL" dirty="0" smtClean="0"/>
              <a:t> &lt;/section&gt; </a:t>
            </a:r>
          </a:p>
          <a:p>
            <a:pPr>
              <a:spcBef>
                <a:spcPts val="600"/>
              </a:spcBef>
            </a:pPr>
            <a:r>
              <a:rPr lang="nl-NL" dirty="0"/>
              <a:t>  </a:t>
            </a:r>
            <a:r>
              <a:rPr lang="nl-NL" dirty="0" smtClean="0"/>
              <a:t>&lt;</a:t>
            </a:r>
            <a:r>
              <a:rPr lang="nl-NL" dirty="0"/>
              <a:t>aside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&lt;a href="http://academy.telerik.com"&gt; more info&lt;/a&gt;</a:t>
            </a:r>
          </a:p>
          <a:p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aside</a:t>
            </a:r>
            <a:r>
              <a:rPr lang="nl-NL" dirty="0" smtClean="0"/>
              <a:t>&gt;</a:t>
            </a:r>
          </a:p>
          <a:p>
            <a:pPr>
              <a:spcBef>
                <a:spcPts val="600"/>
              </a:spcBef>
            </a:pPr>
            <a:r>
              <a:rPr lang="nl-NL" dirty="0"/>
              <a:t>  </a:t>
            </a:r>
            <a:r>
              <a:rPr lang="nl-NL" dirty="0" smtClean="0"/>
              <a:t>&lt;</a:t>
            </a:r>
            <a:r>
              <a:rPr lang="nl-NL" dirty="0"/>
              <a:t>footer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Done by Doncho Minkov, (c) 2011, Telerik Academy</a:t>
            </a:r>
          </a:p>
          <a:p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footer</a:t>
            </a:r>
            <a:r>
              <a:rPr lang="nl-NL" dirty="0" smtClean="0"/>
              <a:t>&gt;</a:t>
            </a:r>
          </a:p>
          <a:p>
            <a:r>
              <a:rPr lang="nl-NL" dirty="0" smtClean="0"/>
              <a:t>&lt;/</a:t>
            </a:r>
            <a:r>
              <a:rPr lang="nl-NL" dirty="0"/>
              <a:t>body</a:t>
            </a:r>
            <a:r>
              <a:rPr lang="nl-NL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123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4495801"/>
            <a:ext cx="79248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New Layout Structure Tags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5222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eogadget.co.uk/wp-content/uploads/2009/02/structure-di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5143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40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76200"/>
            <a:ext cx="5334000" cy="838200"/>
          </a:xfrm>
        </p:spPr>
        <p:txBody>
          <a:bodyPr/>
          <a:lstStyle/>
          <a:p>
            <a:r>
              <a:rPr lang="en-US" dirty="0" smtClean="0"/>
              <a:t>New Tags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382000" cy="5638800"/>
          </a:xfrm>
        </p:spPr>
        <p:txBody>
          <a:bodyPr/>
          <a:lstStyle/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external content, like text from a news-article, blog, forum, or any other </a:t>
            </a:r>
            <a:r>
              <a:rPr lang="en-US" sz="27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external </a:t>
            </a: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source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content aside from (but related to) the content it is placed in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describing details about a document, or parts of a document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&lt;summary&gt;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caption, or summary, inside the details element</a:t>
            </a:r>
          </a:p>
        </p:txBody>
      </p:sp>
    </p:spTree>
    <p:extLst>
      <p:ext uri="{BB962C8B-B14F-4D97-AF65-F5344CB8AC3E}">
        <p14:creationId xmlns:p14="http://schemas.microsoft.com/office/powerpoint/2010/main" val="30498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76200"/>
            <a:ext cx="4495800" cy="838200"/>
          </a:xfrm>
        </p:spPr>
        <p:txBody>
          <a:bodyPr/>
          <a:lstStyle/>
          <a:p>
            <a:r>
              <a:rPr lang="en-US" dirty="0" smtClean="0"/>
              <a:t>New Tags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879693"/>
            <a:ext cx="8686800" cy="5825907"/>
          </a:xfrm>
        </p:spPr>
        <p:txBody>
          <a:bodyPr/>
          <a:lstStyle/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&lt;mark&gt;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text that should be highlighted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a section of navigation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&lt;section&gt; 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a section in a document (e.g. chapters, headers, footers)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&lt;wbr&gt;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Word break.  For defining an appropriate place to break a long word or sentence</a:t>
            </a:r>
          </a:p>
          <a:p>
            <a:pPr marL="84138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  <a:tabLst>
                <a:tab pos="282575" algn="l"/>
              </a:tabLst>
            </a:pPr>
            <a:r>
              <a:rPr lang="en-GB" sz="2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Other tags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&lt;command&gt;</a:t>
            </a: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</a:t>
            </a:r>
            <a:r>
              <a:rPr lang="en-US" sz="2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&lt;datalist&gt;</a:t>
            </a: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details&gt;</a:t>
            </a:r>
            <a:r>
              <a:rPr lang="en-US" sz="26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</a:t>
            </a:r>
            <a:r>
              <a:rPr lang="en-US" sz="2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&lt;progress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&gt;</a:t>
            </a:r>
            <a:r>
              <a:rPr lang="en-US" sz="26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etc.</a:t>
            </a:r>
            <a:endParaRPr lang="en-GB" sz="2600" dirty="0">
              <a:solidFill>
                <a:schemeClr val="tx1">
                  <a:lumMod val="40000"/>
                  <a:lumOff val="60000"/>
                </a:schemeClr>
              </a:solidFill>
              <a:latin typeface="+mj-lt"/>
              <a:cs typeface="Consolas" pitchFamily="49" charset="0"/>
            </a:endParaRPr>
          </a:p>
        </p:txBody>
      </p:sp>
      <p:pic>
        <p:nvPicPr>
          <p:cNvPr id="5" name="Picture 2" descr="http://www.childlessbychoiceproject.com/images/dog_tags__small__9e4w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094" y1="29221" x2="36094" y2="29221"/>
                        <a14:foregroundMark x1="38750" y1="28247" x2="38750" y2="28247"/>
                        <a14:foregroundMark x1="41250" y1="27597" x2="41875" y2="27273"/>
                        <a14:foregroundMark x1="44688" y1="30195" x2="44688" y2="30195"/>
                        <a14:foregroundMark x1="57969" y1="22403" x2="51719" y2="12338"/>
                        <a14:foregroundMark x1="48125" y1="9416" x2="42188" y2="8442"/>
                        <a14:foregroundMark x1="40313" y1="7143" x2="36406" y2="3247"/>
                        <a14:foregroundMark x1="34688" y1="4221" x2="31406" y2="7792"/>
                        <a14:foregroundMark x1="34219" y1="28571" x2="34219" y2="28571"/>
                        <a14:foregroundMark x1="36563" y1="28896" x2="42188" y2="26623"/>
                        <a14:foregroundMark x1="43281" y1="27922" x2="45469" y2="30519"/>
                        <a14:foregroundMark x1="13906" y1="42208" x2="17813" y2="31169"/>
                        <a14:foregroundMark x1="17500" y1="27922" x2="14219" y2="16558"/>
                        <a14:foregroundMark x1="12656" y1="16558" x2="7656" y2="18831"/>
                        <a14:foregroundMark x1="4688" y1="33766" x2="1563" y2="50974"/>
                        <a14:foregroundMark x1="1094" y1="78571" x2="3438" y2="79870"/>
                        <a14:foregroundMark x1="5000" y1="79870" x2="7969" y2="77922"/>
                        <a14:foregroundMark x1="9688" y1="76948" x2="7187" y2="78571"/>
                        <a14:foregroundMark x1="0" y1="58766" x2="156" y2="75000"/>
                        <a14:backgroundMark x1="6563" y1="52597" x2="6563" y2="52597"/>
                        <a14:backgroundMark x1="8281" y1="38312" x2="8281" y2="38312"/>
                        <a14:backgroundMark x1="47031" y1="21753" x2="47031" y2="21753"/>
                        <a14:backgroundMark x1="41094" y1="17532" x2="41094" y2="17532"/>
                        <a14:backgroundMark x1="50938" y1="23377" x2="50938" y2="23377"/>
                        <a14:backgroundMark x1="5625" y1="63312" x2="5625" y2="63312"/>
                        <a14:backgroundMark x1="72813" y1="89610" x2="72813" y2="89610"/>
                        <a14:backgroundMark x1="69063" y1="98052" x2="69063" y2="98052"/>
                        <a14:backgroundMark x1="39688" y1="31169" x2="39688" y2="31169"/>
                        <a14:backgroundMark x1="41094" y1="32143" x2="41094" y2="32143"/>
                        <a14:backgroundMark x1="42813" y1="31818" x2="42813" y2="31818"/>
                        <a14:backgroundMark x1="54063" y1="29870" x2="54063" y2="29870"/>
                        <a14:backgroundMark x1="51875" y1="29221" x2="36406" y2="14286"/>
                        <a14:backgroundMark x1="57656" y1="88961" x2="85781" y2="93506"/>
                        <a14:backgroundMark x1="9219" y1="30844" x2="7656" y2="65909"/>
                        <a14:backgroundMark x1="12656" y1="42208" x2="25938" y2="36039"/>
                        <a14:backgroundMark x1="7656" y1="73701" x2="10781" y2="85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1828800"/>
            <a:ext cx="2895600" cy="1393508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Media Tags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382000" cy="57912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>
                <a:solidFill>
                  <a:srgbClr val="EBFFD2"/>
                </a:solidFill>
              </a:rPr>
              <a:t>Media Tags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&lt;audio&gt;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</a:pPr>
            <a:r>
              <a:rPr lang="en-US" dirty="0">
                <a:solidFill>
                  <a:srgbClr val="F5FFC2"/>
                </a:solidFill>
              </a:rPr>
              <a:t>Attributes: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autoplay</a:t>
            </a:r>
            <a:r>
              <a:rPr lang="en-US" dirty="0" smtClean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controls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</a:pPr>
            <a:r>
              <a:rPr lang="en-US" dirty="0">
                <a:solidFill>
                  <a:srgbClr val="F5FFC2"/>
                </a:solidFill>
              </a:rPr>
              <a:t>Attributes: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autoplay</a:t>
            </a:r>
            <a:r>
              <a:rPr lang="en-US" dirty="0" smtClean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controls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height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09600" y="4540984"/>
            <a:ext cx="79248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&lt;audio width</a:t>
            </a:r>
            <a:r>
              <a:rPr lang="en-US" dirty="0"/>
              <a:t>="360" height="240" controls= "controls" &gt;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&lt;</a:t>
            </a:r>
            <a:r>
              <a:rPr lang="en-US" dirty="0"/>
              <a:t>source src</a:t>
            </a:r>
            <a:r>
              <a:rPr lang="en-US" dirty="0" smtClean="0"/>
              <a:t>="someSong.mp3" type="audio/mp3"&gt; </a:t>
            </a:r>
            <a:endParaRPr lang="en-US" dirty="0"/>
          </a:p>
          <a:p>
            <a:r>
              <a:rPr lang="en-US" dirty="0" smtClean="0"/>
              <a:t>  &lt;/source&gt;</a:t>
            </a:r>
          </a:p>
          <a:p>
            <a:r>
              <a:rPr lang="en-US" dirty="0"/>
              <a:t> </a:t>
            </a:r>
            <a:r>
              <a:rPr lang="en-US" dirty="0" smtClean="0"/>
              <a:t> Audio </a:t>
            </a:r>
            <a:r>
              <a:rPr lang="en-US" dirty="0"/>
              <a:t>tag is not supported</a:t>
            </a:r>
          </a:p>
          <a:p>
            <a:r>
              <a:rPr lang="en-US" dirty="0" smtClean="0"/>
              <a:t>&lt;/audio&gt;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55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5105401"/>
            <a:ext cx="7924800" cy="685800"/>
          </a:xfrm>
        </p:spPr>
        <p:txBody>
          <a:bodyPr/>
          <a:lstStyle/>
          <a:p>
            <a:r>
              <a:rPr lang="en-US" dirty="0" smtClean="0"/>
              <a:t>Playing Audio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ar-audio-video.info/wp-content/uploads/pioneer-car-audio-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090506"/>
            <a:ext cx="4711700" cy="3724490"/>
          </a:xfrm>
          <a:prstGeom prst="roundRect">
            <a:avLst>
              <a:gd name="adj" fmla="val 2346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0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 Tag – New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066800"/>
            <a:ext cx="8382000" cy="55626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&lt;embed&gt;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Defines embedded content, </a:t>
            </a:r>
            <a:r>
              <a:rPr lang="en-GB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                             such </a:t>
            </a:r>
            <a:r>
              <a:rPr lang="en-GB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as a plug-in</a:t>
            </a:r>
          </a:p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dirty="0" smtClean="0">
                <a:solidFill>
                  <a:srgbClr val="EBFFD2"/>
                </a:solidFill>
              </a:rPr>
              <a:t>Attributes</a:t>
            </a:r>
            <a:endParaRPr lang="en-GB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src="url"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type="type"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579900" y="4171890"/>
            <a:ext cx="7984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&lt;</a:t>
            </a:r>
            <a:r>
              <a:rPr lang="en-US" sz="2200" dirty="0"/>
              <a:t>embed src="helloworld.swf" /&gt;</a:t>
            </a:r>
            <a:endParaRPr lang="nl-NL" sz="2200" dirty="0"/>
          </a:p>
        </p:txBody>
      </p:sp>
      <p:pic>
        <p:nvPicPr>
          <p:cNvPr id="2052" name="Picture 4" descr="http://www.embedmusic.co.uk/images/embed_hy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95400"/>
            <a:ext cx="2391900" cy="2348746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5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Attributes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90600"/>
            <a:ext cx="8229600" cy="6096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New attributes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8050128"/>
              </p:ext>
            </p:extLst>
          </p:nvPr>
        </p:nvGraphicFramePr>
        <p:xfrm>
          <a:off x="609600" y="1810512"/>
          <a:ext cx="7848600" cy="4300728"/>
        </p:xfrm>
        <a:graphic>
          <a:graphicData uri="http://schemas.openxmlformats.org/drawingml/2006/table">
            <a:tbl>
              <a:tblPr/>
              <a:tblGrid>
                <a:gridCol w="2814775"/>
                <a:gridCol w="50338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US" sz="3200" b="1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kumimoji="0" 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Autocomplete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OFF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In case of “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”, the browser stores the value, auto fill when the user visits the same form next time 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Autofocus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Autofocus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Input field is focused on page load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Required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Required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Mandates input field value for the form submit action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Dragabble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True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false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indicates if the element is dragabble or not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8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HTML 5</a:t>
            </a:r>
          </a:p>
          <a:p>
            <a:r>
              <a:rPr lang="en-US" dirty="0" smtClean="0"/>
              <a:t>Changed Old Tags</a:t>
            </a:r>
          </a:p>
          <a:p>
            <a:r>
              <a:rPr lang="en-US" dirty="0" smtClean="0"/>
              <a:t>New Tags</a:t>
            </a:r>
          </a:p>
          <a:p>
            <a:pPr lvl="1"/>
            <a:r>
              <a:rPr lang="en-US" dirty="0"/>
              <a:t>Audio and </a:t>
            </a:r>
            <a:r>
              <a:rPr lang="en-US" dirty="0" smtClean="0"/>
              <a:t>Video Tags</a:t>
            </a:r>
            <a:endParaRPr lang="en-US" dirty="0"/>
          </a:p>
          <a:p>
            <a:pPr lvl="1"/>
            <a:r>
              <a:rPr lang="en-US" dirty="0" smtClean="0"/>
              <a:t>New Structural Tags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New Form Elements</a:t>
            </a:r>
          </a:p>
          <a:p>
            <a:r>
              <a:rPr lang="en-US" dirty="0" smtClean="0"/>
              <a:t>Forms Validation</a:t>
            </a:r>
          </a:p>
          <a:p>
            <a:r>
              <a:rPr lang="en-US" dirty="0" smtClean="0"/>
              <a:t>New Attributes</a:t>
            </a:r>
          </a:p>
          <a:p>
            <a:r>
              <a:rPr lang="en-US" dirty="0" smtClean="0"/>
              <a:t>Canvas vs. 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103" name="Picture 7" descr="http://daveferguson.typepad.com/photos/uncategorized/2008/02/28/innovation_cub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24400"/>
            <a:ext cx="1847850" cy="1583872"/>
          </a:xfrm>
          <a:prstGeom prst="round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7348">
            <a:off x="4299051" y="4760929"/>
            <a:ext cx="1828800" cy="18386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27940"/>
            <a:ext cx="3638550" cy="2172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&lt;input&gt;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382000" cy="64584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type(s)</a:t>
            </a:r>
          </a:p>
        </p:txBody>
      </p:sp>
      <p:graphicFrame>
        <p:nvGraphicFramePr>
          <p:cNvPr id="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828348"/>
              </p:ext>
            </p:extLst>
          </p:nvPr>
        </p:nvGraphicFramePr>
        <p:xfrm>
          <a:off x="434975" y="1447800"/>
          <a:ext cx="8251825" cy="5101782"/>
        </p:xfrm>
        <a:graphic>
          <a:graphicData uri="http://schemas.openxmlformats.org/drawingml/2006/table">
            <a:tbl>
              <a:tblPr/>
              <a:tblGrid>
                <a:gridCol w="3345813"/>
                <a:gridCol w="4906012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i="0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US" sz="3200" b="1" i="0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kumimoji="0" 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Number/Range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Restricts users to enter only numbers. Additional attributes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min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max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step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can convert the input to a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slider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control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 a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spin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box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date, month, week, time, date + time, and date + time - time zone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Providers a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date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picker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interface.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Email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 type for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Email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Addresses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URL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 field for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URL address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Telephone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 type for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Telephone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0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267200"/>
            <a:ext cx="7924800" cy="1447800"/>
          </a:xfrm>
        </p:spPr>
        <p:txBody>
          <a:bodyPr/>
          <a:lstStyle/>
          <a:p>
            <a:r>
              <a:rPr lang="en-US" dirty="0" smtClean="0"/>
              <a:t>New Form Tags:</a:t>
            </a:r>
            <a:br>
              <a:rPr lang="en-US" dirty="0" smtClean="0"/>
            </a:br>
            <a:r>
              <a:rPr lang="en-US" dirty="0" smtClean="0"/>
              <a:t>&lt;input type="range"&gt;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9078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 descr="http://blog.kirupa.com/images/ValueConvertersandTwowayDataBinding_8184/vc_sliderValueNumb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1098" y="1066800"/>
            <a:ext cx="4274502" cy="27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5029200"/>
            <a:ext cx="7924800" cy="838200"/>
          </a:xfrm>
        </p:spPr>
        <p:txBody>
          <a:bodyPr/>
          <a:lstStyle/>
          <a:p>
            <a:r>
              <a:rPr lang="en-US" dirty="0" smtClean="0"/>
              <a:t>Built-In Forms Validation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www.askaboutvalidation.com/wp-content/uploads/2010/02/validation-protocol-execution-ti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028700"/>
            <a:ext cx="4826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895598"/>
            <a:ext cx="5334000" cy="1143002"/>
          </a:xfrm>
        </p:spPr>
        <p:txBody>
          <a:bodyPr/>
          <a:lstStyle/>
          <a:p>
            <a:r>
              <a:rPr lang="en-US" dirty="0" smtClean="0"/>
              <a:t>Canvas vs. SVG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74" y="426880"/>
            <a:ext cx="2694526" cy="2371183"/>
          </a:xfrm>
          <a:prstGeom prst="roundRect">
            <a:avLst>
              <a:gd name="adj" fmla="val 9350"/>
            </a:avLst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74" y="4031810"/>
            <a:ext cx="2694526" cy="2368990"/>
          </a:xfrm>
          <a:prstGeom prst="roundRect">
            <a:avLst>
              <a:gd name="adj" fmla="val 9350"/>
            </a:avLst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219200"/>
            <a:ext cx="3533775" cy="447675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01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dynamic</a:t>
            </a:r>
            <a:r>
              <a:rPr lang="en-US" dirty="0"/>
              <a:t>, scriptable rendering of 2D shapes and bitmap </a:t>
            </a:r>
            <a:r>
              <a:rPr lang="en-US" dirty="0" smtClean="0"/>
              <a:t>images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Low </a:t>
            </a:r>
            <a:r>
              <a:rPr lang="en-US" dirty="0"/>
              <a:t>level, procedural model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Updates a bitmap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</a:t>
            </a:r>
            <a:r>
              <a:rPr lang="en-US" dirty="0"/>
              <a:t>have a built-in scene </a:t>
            </a:r>
            <a:r>
              <a:rPr lang="en-US" dirty="0" smtClean="0"/>
              <a:t>graph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a drawable region defined in HTML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Has height </a:t>
            </a:r>
            <a:r>
              <a:rPr lang="en-US" dirty="0"/>
              <a:t>and width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Accessible by JavaScript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for building </a:t>
            </a:r>
            <a:r>
              <a:rPr lang="en-US" dirty="0"/>
              <a:t>graphs, animations, games, and image </a:t>
            </a:r>
            <a:r>
              <a:rPr lang="en-US" dirty="0" smtClean="0"/>
              <a:t>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1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990600"/>
          </a:xfrm>
        </p:spPr>
        <p:txBody>
          <a:bodyPr/>
          <a:lstStyle/>
          <a:p>
            <a:r>
              <a:rPr lang="en-US" dirty="0" smtClean="0"/>
              <a:t>In HTML: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2057400"/>
            <a:ext cx="82296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&lt;canvas id="example" width="200" height="200"&gt;</a:t>
            </a:r>
          </a:p>
          <a:p>
            <a:r>
              <a:rPr lang="en-US" sz="2200" dirty="0" smtClean="0"/>
              <a:t> This is </a:t>
            </a:r>
            <a:r>
              <a:rPr lang="en-US" sz="2200" dirty="0"/>
              <a:t>displayed if </a:t>
            </a:r>
            <a:r>
              <a:rPr lang="en-US" sz="2200" dirty="0" smtClean="0"/>
              <a:t>HTML5 Canvas is not supported.</a:t>
            </a:r>
            <a:endParaRPr lang="en-US" sz="2200" dirty="0"/>
          </a:p>
          <a:p>
            <a:r>
              <a:rPr lang="en-US" sz="2200" dirty="0"/>
              <a:t>&lt;/canvas&gt;</a:t>
            </a:r>
            <a:endParaRPr lang="nl-NL" sz="2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540204"/>
            <a:ext cx="8763000" cy="990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Access with JavaScript: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57200" y="4343400"/>
            <a:ext cx="8229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var</a:t>
            </a:r>
            <a:r>
              <a:rPr lang="en-US" sz="2200" dirty="0"/>
              <a:t> example = </a:t>
            </a:r>
            <a:r>
              <a:rPr lang="en-US" sz="2200" dirty="0" err="1"/>
              <a:t>document.getElementById</a:t>
            </a:r>
            <a:r>
              <a:rPr lang="en-US" sz="2200" dirty="0"/>
              <a:t>('example');</a:t>
            </a:r>
          </a:p>
          <a:p>
            <a:r>
              <a:rPr lang="en-US" sz="2200" dirty="0" err="1"/>
              <a:t>var</a:t>
            </a:r>
            <a:r>
              <a:rPr lang="en-US" sz="2200" dirty="0"/>
              <a:t> context = </a:t>
            </a:r>
            <a:r>
              <a:rPr lang="en-US" sz="2200" dirty="0" err="1"/>
              <a:t>example.getContext</a:t>
            </a:r>
            <a:r>
              <a:rPr lang="en-US" sz="2200" dirty="0"/>
              <a:t>('2d');</a:t>
            </a:r>
          </a:p>
          <a:p>
            <a:r>
              <a:rPr lang="en-US" sz="2200" dirty="0" err="1"/>
              <a:t>context.fillStyle</a:t>
            </a:r>
            <a:r>
              <a:rPr lang="en-US" sz="2200" dirty="0"/>
              <a:t> = "</a:t>
            </a:r>
            <a:r>
              <a:rPr lang="en-US" sz="2200" dirty="0" err="1"/>
              <a:t>rgb</a:t>
            </a:r>
            <a:r>
              <a:rPr lang="en-US" sz="2200" dirty="0"/>
              <a:t>(255,0,0)";</a:t>
            </a:r>
          </a:p>
          <a:p>
            <a:r>
              <a:rPr lang="en-US" sz="2200" dirty="0" err="1"/>
              <a:t>context.fillRect</a:t>
            </a:r>
            <a:r>
              <a:rPr lang="en-US" sz="2200" dirty="0"/>
              <a:t>(30, 30, 50, 50);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207177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990600"/>
          </a:xfrm>
        </p:spPr>
        <p:txBody>
          <a:bodyPr/>
          <a:lstStyle/>
          <a:p>
            <a:r>
              <a:rPr lang="en-US" dirty="0" smtClean="0"/>
              <a:t>In HTML: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2057400"/>
            <a:ext cx="82296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&lt;canvas id="example" width="200" height="200"&gt;</a:t>
            </a:r>
          </a:p>
          <a:p>
            <a:r>
              <a:rPr lang="en-US" sz="2200" dirty="0" smtClean="0"/>
              <a:t> This is </a:t>
            </a:r>
            <a:r>
              <a:rPr lang="en-US" sz="2200" dirty="0"/>
              <a:t>displayed if </a:t>
            </a:r>
            <a:r>
              <a:rPr lang="en-US" sz="2200" dirty="0" smtClean="0"/>
              <a:t>HTML5 Canvas is not supported.</a:t>
            </a:r>
            <a:endParaRPr lang="en-US" sz="2200" dirty="0"/>
          </a:p>
          <a:p>
            <a:r>
              <a:rPr lang="en-US" sz="2200" dirty="0"/>
              <a:t>&lt;/canvas&gt;</a:t>
            </a:r>
            <a:endParaRPr lang="nl-NL" sz="2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540204"/>
            <a:ext cx="8763000" cy="990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Access with JavaScript: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57200" y="4343400"/>
            <a:ext cx="8229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var</a:t>
            </a:r>
            <a:r>
              <a:rPr lang="en-US" sz="2200" dirty="0"/>
              <a:t> example = </a:t>
            </a:r>
            <a:r>
              <a:rPr lang="en-US" sz="2200" dirty="0" err="1"/>
              <a:t>document.getElementById</a:t>
            </a:r>
            <a:r>
              <a:rPr lang="en-US" sz="2200" dirty="0"/>
              <a:t>('example');</a:t>
            </a:r>
          </a:p>
          <a:p>
            <a:r>
              <a:rPr lang="en-US" sz="2200" dirty="0" err="1"/>
              <a:t>var</a:t>
            </a:r>
            <a:r>
              <a:rPr lang="en-US" sz="2200" dirty="0"/>
              <a:t> context = </a:t>
            </a:r>
            <a:r>
              <a:rPr lang="en-US" sz="2200" dirty="0" err="1"/>
              <a:t>example.getContext</a:t>
            </a:r>
            <a:r>
              <a:rPr lang="en-US" sz="2200" dirty="0"/>
              <a:t>('2d');</a:t>
            </a:r>
          </a:p>
          <a:p>
            <a:r>
              <a:rPr lang="en-US" sz="2200" dirty="0" err="1"/>
              <a:t>context.fillStyle</a:t>
            </a:r>
            <a:r>
              <a:rPr lang="en-US" sz="2200" dirty="0"/>
              <a:t> = "</a:t>
            </a:r>
            <a:r>
              <a:rPr lang="en-US" sz="2200" dirty="0" err="1"/>
              <a:t>rgb</a:t>
            </a:r>
            <a:r>
              <a:rPr lang="en-US" sz="2200" dirty="0"/>
              <a:t>(255,0,0)";</a:t>
            </a:r>
          </a:p>
          <a:p>
            <a:r>
              <a:rPr lang="en-US" sz="2200" dirty="0" err="1"/>
              <a:t>context.fillRect</a:t>
            </a:r>
            <a:r>
              <a:rPr lang="en-US" sz="2200" dirty="0"/>
              <a:t>(30, 30, 50, 50);</a:t>
            </a:r>
            <a:endParaRPr lang="nl-NL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5400" y1="68155" x2="75400" y2="68155"/>
                        <a14:foregroundMark x1="28200" y1="53274" x2="28200" y2="53274"/>
                        <a14:foregroundMark x1="17000" y1="19345" x2="17000" y2="19345"/>
                        <a14:foregroundMark x1="46600" y1="55060" x2="46600" y2="55060"/>
                        <a14:foregroundMark x1="74800" y1="62202" x2="51400" y2="64286"/>
                        <a14:foregroundMark x1="16600" y1="46726" x2="29800" y2="55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962400"/>
            <a:ext cx="4076700" cy="273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37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r>
              <a:rPr lang="en-US" dirty="0"/>
              <a:t>SVG stands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dirty="0"/>
              <a:t>calable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/>
              <a:t>ector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dirty="0"/>
              <a:t>raphics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language for describing 2D-graphics </a:t>
            </a:r>
            <a:endParaRPr lang="en-US" dirty="0" smtClean="0"/>
          </a:p>
          <a:p>
            <a:pPr lvl="1"/>
            <a:r>
              <a:rPr lang="en-US" dirty="0" smtClean="0"/>
              <a:t>Graphical applications</a:t>
            </a:r>
            <a:endParaRPr lang="en-US" dirty="0"/>
          </a:p>
          <a:p>
            <a:r>
              <a:rPr lang="en-US" dirty="0" smtClean="0"/>
              <a:t>Most </a:t>
            </a:r>
            <a:r>
              <a:rPr lang="en-US" dirty="0"/>
              <a:t>of the web browsers can display SVG just like they can display PNG, GIF, and </a:t>
            </a:r>
            <a:r>
              <a:rPr lang="en-US" dirty="0" smtClean="0"/>
              <a:t>JPG</a:t>
            </a:r>
          </a:p>
          <a:p>
            <a:pPr lvl="1"/>
            <a:r>
              <a:rPr lang="en-US" dirty="0" smtClean="0"/>
              <a:t>Internet </a:t>
            </a:r>
            <a:r>
              <a:rPr lang="en-US" dirty="0"/>
              <a:t>Explorer users may have to install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Adobe SVG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Viewer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HTML5</a:t>
            </a:r>
            <a:r>
              <a:rPr lang="en-US" dirty="0"/>
              <a:t> allows </a:t>
            </a:r>
            <a:r>
              <a:rPr lang="en-US" dirty="0" err="1"/>
              <a:t>embeding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SVG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Directly </a:t>
            </a: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&lt;svg&gt;</a:t>
            </a:r>
            <a:r>
              <a:rPr lang="en-US" dirty="0"/>
              <a:t>...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&lt;/svg&gt;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4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1371600"/>
            <a:ext cx="8229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&lt;!DOCTYPE html&gt;</a:t>
            </a:r>
          </a:p>
          <a:p>
            <a:r>
              <a:rPr lang="en-US" sz="2200" dirty="0"/>
              <a:t>&lt;head&gt;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&lt;</a:t>
            </a:r>
            <a:r>
              <a:rPr lang="en-US" sz="2200" dirty="0"/>
              <a:t>title&gt;SVG&lt;/title&gt;</a:t>
            </a:r>
          </a:p>
          <a:p>
            <a:r>
              <a:rPr lang="en-US" sz="2200" dirty="0" smtClean="0"/>
              <a:t>  &lt;</a:t>
            </a:r>
            <a:r>
              <a:rPr lang="en-US" sz="2200" dirty="0"/>
              <a:t>meta charset="utf-8" /&gt;</a:t>
            </a:r>
          </a:p>
          <a:p>
            <a:r>
              <a:rPr lang="en-US" sz="2200" dirty="0"/>
              <a:t>&lt;/head&gt;</a:t>
            </a:r>
          </a:p>
          <a:p>
            <a:r>
              <a:rPr lang="en-US" sz="2200" dirty="0"/>
              <a:t>&lt;body&gt;</a:t>
            </a:r>
          </a:p>
          <a:p>
            <a:r>
              <a:rPr lang="en-US" sz="2200" dirty="0" smtClean="0"/>
              <a:t>  &lt;</a:t>
            </a:r>
            <a:r>
              <a:rPr lang="en-US" sz="2200" dirty="0"/>
              <a:t>h2&gt;HTML5 SVG Circle&lt;/h2&gt;</a:t>
            </a:r>
          </a:p>
          <a:p>
            <a:r>
              <a:rPr lang="en-US" sz="2200" dirty="0" smtClean="0"/>
              <a:t>  &lt;</a:t>
            </a:r>
            <a:r>
              <a:rPr lang="en-US" sz="2200" dirty="0"/>
              <a:t>svg id="svgelem" height="200" </a:t>
            </a:r>
            <a:r>
              <a:rPr lang="en-US" sz="2200" dirty="0" smtClean="0"/>
              <a:t>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xmlns</a:t>
            </a:r>
            <a:r>
              <a:rPr lang="en-US" sz="2200" dirty="0"/>
              <a:t>="http://www.w3.org/2000/svg"&gt;</a:t>
            </a:r>
          </a:p>
          <a:p>
            <a:r>
              <a:rPr lang="en-US" sz="2200" dirty="0"/>
              <a:t>    &lt;circle id="redcircle" cx="50" cy="50" r="50"  </a:t>
            </a:r>
            <a:r>
              <a:rPr lang="en-US" sz="2200" dirty="0" smtClean="0"/>
              <a:t>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fill</a:t>
            </a:r>
            <a:r>
              <a:rPr lang="en-US" sz="2200" dirty="0"/>
              <a:t>="red" /&gt;</a:t>
            </a:r>
          </a:p>
          <a:p>
            <a:r>
              <a:rPr lang="en-US" sz="2200" dirty="0" smtClean="0"/>
              <a:t>  &lt;/</a:t>
            </a:r>
            <a:r>
              <a:rPr lang="en-US" sz="2200" dirty="0"/>
              <a:t>svg&gt;</a:t>
            </a:r>
          </a:p>
          <a:p>
            <a:r>
              <a:rPr lang="en-US" sz="2200" dirty="0"/>
              <a:t>&lt;/body&gt;</a:t>
            </a:r>
          </a:p>
          <a:p>
            <a:r>
              <a:rPr lang="en-US" sz="2200" dirty="0"/>
              <a:t>&lt;/html&gt;</a:t>
            </a:r>
            <a:endParaRPr lang="nl-NL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2800" y="3581400"/>
            <a:ext cx="4064000" cy="287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2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 Gradient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4800" y="1389995"/>
            <a:ext cx="85344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</a:t>
            </a:r>
            <a:r>
              <a:rPr lang="en-US" dirty="0"/>
              <a:t>svg id="svgelem" height="200" xmlns="http://www.w3.org/2000/svg"&gt;</a:t>
            </a:r>
          </a:p>
          <a:p>
            <a:r>
              <a:rPr lang="en-US" dirty="0"/>
              <a:t> </a:t>
            </a:r>
            <a:r>
              <a:rPr lang="en-US" dirty="0" smtClean="0"/>
              <a:t> &lt;</a:t>
            </a:r>
            <a:r>
              <a:rPr lang="en-US" dirty="0"/>
              <a:t>defs&gt;</a:t>
            </a:r>
          </a:p>
          <a:p>
            <a:r>
              <a:rPr lang="en-US" dirty="0"/>
              <a:t>  </a:t>
            </a:r>
            <a:r>
              <a:rPr lang="en-US" dirty="0" smtClean="0"/>
              <a:t>  &lt;radialGradient </a:t>
            </a:r>
            <a:r>
              <a:rPr lang="en-US" dirty="0"/>
              <a:t>id="gradient" cx="50%" cy="50%"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r</a:t>
            </a:r>
            <a:r>
              <a:rPr lang="en-US" dirty="0"/>
              <a:t>="50</a:t>
            </a:r>
            <a:r>
              <a:rPr lang="en-US" dirty="0" smtClean="0"/>
              <a:t>%" fx</a:t>
            </a:r>
            <a:r>
              <a:rPr lang="en-US" dirty="0"/>
              <a:t>="50%" fy="50%"&gt;</a:t>
            </a:r>
          </a:p>
          <a:p>
            <a:r>
              <a:rPr lang="en-US" dirty="0"/>
              <a:t>      &lt;stop offset="0%" </a:t>
            </a:r>
            <a:endParaRPr lang="en-US" dirty="0" smtClean="0"/>
          </a:p>
          <a:p>
            <a:r>
              <a:rPr lang="en-US" dirty="0" smtClean="0"/>
              <a:t>       style</a:t>
            </a:r>
            <a:r>
              <a:rPr lang="en-US" dirty="0"/>
              <a:t>="stop-color:rgb(200,200,200</a:t>
            </a:r>
            <a:r>
              <a:rPr lang="en-US" dirty="0" smtClean="0"/>
              <a:t>);stop-opacity:0</a:t>
            </a:r>
            <a:r>
              <a:rPr lang="en-US" dirty="0"/>
              <a:t>"/&gt;</a:t>
            </a:r>
          </a:p>
          <a:p>
            <a:r>
              <a:rPr lang="en-US" dirty="0"/>
              <a:t>      &lt;stop offset="100%"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style</a:t>
            </a:r>
            <a:r>
              <a:rPr lang="en-US" dirty="0"/>
              <a:t>="stop-color:rgb(0,0,255</a:t>
            </a:r>
            <a:r>
              <a:rPr lang="en-US" dirty="0" smtClean="0"/>
              <a:t>);stop-opacity:1"/&gt;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&lt;/</a:t>
            </a:r>
            <a:r>
              <a:rPr lang="en-US" dirty="0"/>
              <a:t>radialGradient&gt;</a:t>
            </a:r>
          </a:p>
          <a:p>
            <a:r>
              <a:rPr lang="en-US" dirty="0"/>
              <a:t>  </a:t>
            </a:r>
            <a:r>
              <a:rPr lang="en-US" dirty="0" smtClean="0"/>
              <a:t>&lt;/</a:t>
            </a:r>
            <a:r>
              <a:rPr lang="en-US" dirty="0"/>
              <a:t>defs&gt;</a:t>
            </a:r>
          </a:p>
          <a:p>
            <a:r>
              <a:rPr lang="en-US" dirty="0"/>
              <a:t>  </a:t>
            </a:r>
            <a:r>
              <a:rPr lang="en-US" dirty="0" smtClean="0"/>
              <a:t>&lt;ellipse </a:t>
            </a:r>
            <a:r>
              <a:rPr lang="en-US" dirty="0"/>
              <a:t>cx="100" cy="50" rx="100" ry="50" </a:t>
            </a:r>
          </a:p>
          <a:p>
            <a:r>
              <a:rPr lang="en-US" dirty="0"/>
              <a:t>   </a:t>
            </a:r>
            <a:r>
              <a:rPr lang="en-US" dirty="0" smtClean="0"/>
              <a:t>style</a:t>
            </a:r>
            <a:r>
              <a:rPr lang="en-US" dirty="0"/>
              <a:t>="fill:url(#gradient)" /&gt;</a:t>
            </a:r>
          </a:p>
          <a:p>
            <a:r>
              <a:rPr lang="en-US" dirty="0"/>
              <a:t>&lt;/svg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HTML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71" y="3491720"/>
            <a:ext cx="7924800" cy="569120"/>
          </a:xfrm>
        </p:spPr>
        <p:txBody>
          <a:bodyPr/>
          <a:lstStyle/>
          <a:p>
            <a:r>
              <a:rPr lang="en-US" smtClean="0"/>
              <a:t>What the … is HTML 5?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9291">
            <a:off x="1171103" y="4544466"/>
            <a:ext cx="1343482" cy="1511058"/>
          </a:xfrm>
          <a:prstGeom prst="roundRect">
            <a:avLst>
              <a:gd name="adj" fmla="val 3129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6229">
            <a:off x="6969977" y="4106486"/>
            <a:ext cx="1165241" cy="221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733">
            <a:off x="6277535" y="520389"/>
            <a:ext cx="1743444" cy="168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 descr="http://atendesigngroup.com/sites/default/files/styles/large/html5css3-1_0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5437">
            <a:off x="1270264" y="1045266"/>
            <a:ext cx="1699700" cy="1274774"/>
          </a:xfrm>
          <a:prstGeom prst="roundRect">
            <a:avLst>
              <a:gd name="adj" fmla="val 251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1.bp.blogspot.com/_jrDVD3wSOYo/TL1i9YRIhPI/AAAAAAAABOY/Y5UlgxIHxTQ/s1600/html5_w3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8824">
            <a:off x="3684950" y="362241"/>
            <a:ext cx="1751226" cy="1727878"/>
          </a:xfrm>
          <a:prstGeom prst="roundRect">
            <a:avLst>
              <a:gd name="adj" fmla="val 41992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084" y="4563220"/>
            <a:ext cx="1613832" cy="1761380"/>
          </a:xfrm>
          <a:prstGeom prst="roundRect">
            <a:avLst>
              <a:gd name="adj" fmla="val 2032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819400"/>
            <a:ext cx="7924800" cy="685800"/>
          </a:xfrm>
        </p:spPr>
        <p:txBody>
          <a:bodyPr/>
          <a:lstStyle/>
          <a:p>
            <a:r>
              <a:rPr lang="en-US" dirty="0" smtClean="0"/>
              <a:t>Canvas vs. SVG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45679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2667000" cy="2000250"/>
          </a:xfrm>
          <a:prstGeom prst="roundRect">
            <a:avLst>
              <a:gd name="adj" fmla="val 5000"/>
            </a:avLst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73070"/>
            <a:ext cx="3886200" cy="177781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667000" cy="2000250"/>
          </a:xfrm>
          <a:prstGeom prst="roundRect">
            <a:avLst>
              <a:gd name="adj" fmla="val 5000"/>
            </a:avLst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068">
            <a:off x="658452" y="1744443"/>
            <a:ext cx="1949242" cy="761422"/>
          </a:xfrm>
          <a:prstGeom prst="roundRect">
            <a:avLst>
              <a:gd name="adj" fmla="val 1184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9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End User Outlook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869279"/>
            <a:ext cx="7924800" cy="569120"/>
          </a:xfrm>
        </p:spPr>
        <p:txBody>
          <a:bodyPr/>
          <a:lstStyle/>
          <a:p>
            <a:r>
              <a:rPr lang="en-US" dirty="0" smtClean="0"/>
              <a:t>What is the Advantage to the End User?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100" y="2819400"/>
            <a:ext cx="5212700" cy="343902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1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– End User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Provides a very rich user experience without Plug-ins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RIA replacement?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Better Performance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Leverages GPU for better</a:t>
            </a:r>
            <a:br>
              <a:rPr lang="en-US" dirty="0" smtClean="0"/>
            </a:br>
            <a:r>
              <a:rPr lang="en-US" dirty="0" smtClean="0"/>
              <a:t>graphical experience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981200"/>
            <a:ext cx="2581275" cy="39433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Detect HTML5?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HTML5 is not a thing someone can detect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It consists of many elements that can be detected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&lt;canvas&gt;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  <a:r>
              <a:rPr lang="en-US" sz="2600" dirty="0" smtClean="0"/>
              <a:t>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The </a:t>
            </a:r>
            <a:r>
              <a:rPr lang="en-US" sz="3000" dirty="0"/>
              <a:t>HTML5 specification </a:t>
            </a:r>
            <a:r>
              <a:rPr lang="en-US" sz="3000" dirty="0" smtClean="0"/>
              <a:t>defines </a:t>
            </a:r>
            <a:r>
              <a:rPr lang="en-US" sz="3000" dirty="0"/>
              <a:t>how </a:t>
            </a:r>
            <a:r>
              <a:rPr lang="en-US" sz="3000" dirty="0" smtClean="0"/>
              <a:t>tags interact </a:t>
            </a:r>
            <a:r>
              <a:rPr lang="en-US" sz="3000" dirty="0"/>
              <a:t>with </a:t>
            </a:r>
            <a:r>
              <a:rPr lang="en-US" sz="3000" dirty="0" smtClean="0"/>
              <a:t>JavaScript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Through </a:t>
            </a:r>
            <a:r>
              <a:rPr lang="en-US" sz="2800" dirty="0"/>
              <a:t>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sz="2800" dirty="0"/>
              <a:t>ocument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sz="2800" dirty="0"/>
              <a:t>bject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/>
              <a:t>odel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</a:t>
            </a:r>
            <a:r>
              <a:rPr lang="en-US" sz="2800" dirty="0" smtClean="0"/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HTML5 </a:t>
            </a:r>
            <a:r>
              <a:rPr lang="en-US" sz="3000" dirty="0"/>
              <a:t>doesn’t just define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  <a:r>
              <a:rPr lang="en-US" sz="3000" dirty="0"/>
              <a:t> </a:t>
            </a:r>
            <a:r>
              <a:rPr lang="en-US" sz="3000" dirty="0" smtClean="0"/>
              <a:t>tag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There </a:t>
            </a:r>
            <a:r>
              <a:rPr lang="en-US" sz="2800" dirty="0"/>
              <a:t>is also a corresponding DOM API for video objects in the </a:t>
            </a:r>
            <a:r>
              <a:rPr lang="en-US" sz="2800" dirty="0" smtClean="0"/>
              <a:t>DOM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You </a:t>
            </a:r>
            <a:r>
              <a:rPr lang="en-US" sz="2800" dirty="0"/>
              <a:t>can use this API to detect support for different video formats, </a:t>
            </a:r>
            <a:r>
              <a:rPr lang="en-US" sz="2800" dirty="0" smtClean="0"/>
              <a:t>etc.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8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0" y="228600"/>
            <a:ext cx="5105400" cy="914400"/>
          </a:xfrm>
        </p:spPr>
        <p:txBody>
          <a:bodyPr/>
          <a:lstStyle/>
          <a:p>
            <a:r>
              <a:rPr lang="en-US" dirty="0" smtClean="0"/>
              <a:t>HTML 5 – Showcases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HTML 5 Rocks – Examples, Demos, Tutorials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2"/>
              </a:rPr>
              <a:t>http://www.html5rocks.com/</a:t>
            </a:r>
            <a:endParaRPr lang="en-US" sz="2800" dirty="0">
              <a:hlinkClick r:id="rId3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HTML 5 Demos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://html5demos.com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Internet Explorer 9 Test Drive for HTML 5</a:t>
            </a:r>
            <a:endParaRPr lang="en-US" sz="28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5"/>
              </a:rPr>
              <a:t>http</a:t>
            </a:r>
            <a:r>
              <a:rPr lang="en-US" sz="2800" dirty="0">
                <a:hlinkClick r:id="rId5"/>
              </a:rPr>
              <a:t>://ie.microsoft.com/testdrive/</a:t>
            </a:r>
            <a:endParaRPr lang="en-US" sz="2800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Apple Safari HTML 5 Showcases</a:t>
            </a:r>
            <a:endParaRPr lang="en-US" sz="28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6"/>
              </a:rPr>
              <a:t>http://www.apple.com/html5</a:t>
            </a:r>
            <a:r>
              <a:rPr lang="en-US" sz="2800" dirty="0" smtClean="0">
                <a:hlinkClick r:id="rId6"/>
              </a:rPr>
              <a:t>/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Dive into HTML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7"/>
              </a:rPr>
              <a:t>http://diveintohtml5.org/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/>
              <a:t>Make the following Web Page.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/>
              <a:t>Note that there should be validators for emails and </a:t>
            </a:r>
            <a:r>
              <a:rPr lang="en-US" sz="2600" dirty="0" err="1"/>
              <a:t>url</a:t>
            </a:r>
            <a:r>
              <a:rPr lang="en-US" sz="2600" dirty="0"/>
              <a:t> (email and </a:t>
            </a:r>
            <a:r>
              <a:rPr lang="en-US" sz="2600" dirty="0" err="1"/>
              <a:t>url</a:t>
            </a:r>
            <a:r>
              <a:rPr lang="en-US" sz="2600" dirty="0"/>
              <a:t> are required fields)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/>
              <a:t>Using the previously</a:t>
            </a:r>
            <a:br>
              <a:rPr lang="en-US" sz="2800" dirty="0"/>
            </a:br>
            <a:r>
              <a:rPr lang="en-US" sz="2800" dirty="0"/>
              <a:t>made Web Page, add </a:t>
            </a:r>
            <a:br>
              <a:rPr lang="en-US" sz="2800" dirty="0"/>
            </a:br>
            <a:r>
              <a:rPr lang="en-US" sz="2800" dirty="0"/>
              <a:t>functionality to check if</a:t>
            </a:r>
            <a:br>
              <a:rPr lang="en-US" sz="2800" dirty="0"/>
            </a:br>
            <a:r>
              <a:rPr lang="en-US" sz="2800" dirty="0"/>
              <a:t>the text in "email"</a:t>
            </a:r>
            <a:br>
              <a:rPr lang="en-US" sz="2800" dirty="0"/>
            </a:br>
            <a:r>
              <a:rPr lang="en-US" sz="2800" dirty="0"/>
              <a:t>and "repeat email" fields </a:t>
            </a:r>
            <a:br>
              <a:rPr lang="en-US" sz="2800" dirty="0"/>
            </a:br>
            <a:r>
              <a:rPr lang="en-US" sz="2800" dirty="0"/>
              <a:t>is equal. If not show</a:t>
            </a:r>
            <a:br>
              <a:rPr lang="en-US" sz="2800" dirty="0"/>
            </a:br>
            <a:r>
              <a:rPr lang="en-US" sz="2800" dirty="0"/>
              <a:t>warning message and </a:t>
            </a:r>
            <a:br>
              <a:rPr lang="en-US" sz="2800" dirty="0"/>
            </a:br>
            <a:r>
              <a:rPr lang="en-US" sz="2800" dirty="0"/>
              <a:t>reload the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50" y1="4835" x2="95500" y2="5275"/>
                        <a14:foregroundMark x1="93000" y1="9231" x2="5500" y2="95604"/>
                        <a14:foregroundMark x1="14000" y1="95385" x2="95250" y2="92747"/>
                        <a14:foregroundMark x1="93750" y1="95824" x2="45000" y2="96044"/>
                        <a14:foregroundMark x1="5750" y1="92308" x2="5250" y2="7912"/>
                        <a14:foregroundMark x1="7500" y1="7912" x2="75750" y2="24615"/>
                        <a14:foregroundMark x1="49250" y1="12967" x2="8750" y2="23297"/>
                        <a14:foregroundMark x1="20250" y1="15604" x2="25500" y2="32308"/>
                        <a14:foregroundMark x1="56750" y1="11648" x2="84500" y2="1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39365"/>
            <a:ext cx="3276600" cy="372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3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7"/>
            </a:pPr>
            <a:r>
              <a:rPr lang="en-US" sz="2800" dirty="0"/>
              <a:t>Using Canvas draw the following figures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7"/>
            </a:pPr>
            <a:r>
              <a:rPr lang="en-US" sz="2800" dirty="0"/>
              <a:t>Try doing the same</a:t>
            </a:r>
            <a:br>
              <a:rPr lang="en-US" sz="2800" dirty="0"/>
            </a:br>
            <a:r>
              <a:rPr lang="en-US" sz="2800" dirty="0"/>
              <a:t>using SVG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/>
              <a:t>Hint: Use JavaScript</a:t>
            </a:r>
          </a:p>
          <a:p>
            <a:pPr marL="685800" lvl="1" indent="-338138">
              <a:lnSpc>
                <a:spcPct val="100000"/>
              </a:lnSpc>
            </a:pPr>
            <a:endParaRPr lang="en-US" sz="2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248" y1="6095" x2="96984" y2="5192"/>
                        <a14:foregroundMark x1="95128" y1="6546" x2="97680" y2="95485"/>
                        <a14:foregroundMark x1="11369" y1="3612" x2="91415" y2="2709"/>
                        <a14:foregroundMark x1="7889" y1="2935" x2="19026" y2="3612"/>
                        <a14:foregroundMark x1="61717" y1="9029" x2="87471" y2="10158"/>
                        <a14:foregroundMark x1="3944" y1="20090" x2="3480" y2="95937"/>
                        <a14:foregroundMark x1="94664" y1="2257" x2="92807" y2="6772"/>
                        <a14:foregroundMark x1="9977" y1="13995" x2="7193" y2="1580"/>
                        <a14:foregroundMark x1="34803" y1="97517" x2="93039" y2="97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9625" y="1752600"/>
            <a:ext cx="41052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r>
              <a:rPr lang="en-US" dirty="0" smtClean="0"/>
              <a:t>Homework (2)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19675" y="3031439"/>
            <a:ext cx="9144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2075" y="3983939"/>
            <a:ext cx="914400" cy="7239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24475" y="4174439"/>
            <a:ext cx="609600" cy="381000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62712" y="3031439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62712" y="3031439"/>
            <a:ext cx="30956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229475" y="3564839"/>
            <a:ext cx="1524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1830" y="3031439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772275" y="3031439"/>
            <a:ext cx="259555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229475" y="3336239"/>
            <a:ext cx="0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7458075" y="3641039"/>
            <a:ext cx="1524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458075" y="3641039"/>
            <a:ext cx="3810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62875" y="3564839"/>
            <a:ext cx="76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543675" y="4403039"/>
            <a:ext cx="1524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617493" y="4479239"/>
            <a:ext cx="154782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9475" y="4545914"/>
            <a:ext cx="76200" cy="46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619875" y="4631639"/>
            <a:ext cx="409575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4484001"/>
            <a:ext cx="142875" cy="7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484001"/>
            <a:ext cx="219075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610475" y="4545914"/>
            <a:ext cx="76200" cy="39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762875" y="4698314"/>
            <a:ext cx="76200" cy="39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534275" y="4936439"/>
            <a:ext cx="152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305675" y="5012639"/>
            <a:ext cx="228600" cy="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839075" y="4250639"/>
            <a:ext cx="304800" cy="847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 (3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75" y="2971800"/>
            <a:ext cx="5507925" cy="332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3340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9"/>
            </a:pPr>
            <a:r>
              <a:rPr lang="en-US" sz="2800" dirty="0" smtClean="0"/>
              <a:t>Build the following Web Page using HTML5 and CSS 2.1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 smtClean="0"/>
              <a:t>Use "Lorem Ipsum" to fill with some sample Content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 smtClean="0"/>
              <a:t>Try to make 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 smtClean="0"/>
              <a:t>the page to</a:t>
            </a:r>
            <a:br>
              <a:rPr lang="en-US" sz="2600" dirty="0" smtClean="0"/>
            </a:br>
            <a:r>
              <a:rPr lang="en-US" sz="2600" dirty="0" smtClean="0"/>
              <a:t>look OK when</a:t>
            </a:r>
            <a:br>
              <a:rPr lang="en-US" sz="2600" dirty="0" smtClean="0"/>
            </a:br>
            <a:r>
              <a:rPr lang="en-US" sz="2600" dirty="0" smtClean="0"/>
              <a:t>the window </a:t>
            </a:r>
            <a:br>
              <a:rPr lang="en-US" sz="2600" dirty="0" smtClean="0"/>
            </a:br>
            <a:r>
              <a:rPr lang="en-US" sz="2600" dirty="0" smtClean="0"/>
              <a:t>is resized.</a:t>
            </a:r>
          </a:p>
        </p:txBody>
      </p:sp>
    </p:spTree>
    <p:extLst>
      <p:ext uri="{BB962C8B-B14F-4D97-AF65-F5344CB8AC3E}">
        <p14:creationId xmlns:p14="http://schemas.microsoft.com/office/powerpoint/2010/main" val="6577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HTML5 </a:t>
            </a:r>
            <a:r>
              <a:rPr lang="en-US" dirty="0" smtClean="0"/>
              <a:t>– the </a:t>
            </a:r>
            <a:r>
              <a:rPr lang="en-US" dirty="0"/>
              <a:t>next major revision of the </a:t>
            </a:r>
            <a:r>
              <a:rPr lang="en-US" dirty="0" smtClean="0"/>
              <a:t>HTML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Currently </a:t>
            </a:r>
            <a:r>
              <a:rPr lang="en-US" dirty="0"/>
              <a:t>under </a:t>
            </a:r>
            <a:r>
              <a:rPr lang="en-US" dirty="0" smtClean="0"/>
              <a:t>development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Far away from final version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Developed under the HTML 5 </a:t>
            </a:r>
            <a:r>
              <a:rPr lang="en-US" dirty="0"/>
              <a:t>working group of the World Wide Web Consortium (W3C) in 2007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First </a:t>
            </a:r>
            <a:r>
              <a:rPr lang="en-US" dirty="0"/>
              <a:t>Public Working Draft of the </a:t>
            </a:r>
            <a:r>
              <a:rPr lang="en-US" dirty="0" smtClean="0"/>
              <a:t>specification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January </a:t>
            </a:r>
            <a:r>
              <a:rPr lang="en-US" dirty="0"/>
              <a:t>22, </a:t>
            </a:r>
            <a:r>
              <a:rPr lang="en-US" dirty="0" smtClean="0"/>
              <a:t>2008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Parts of HTML5 are being </a:t>
            </a:r>
            <a:r>
              <a:rPr lang="en-US" dirty="0" smtClean="0"/>
              <a:t>implemented </a:t>
            </a:r>
            <a:r>
              <a:rPr lang="en-US" dirty="0"/>
              <a:t>in browsers before the whole </a:t>
            </a:r>
            <a:r>
              <a:rPr lang="en-US" dirty="0" smtClean="0"/>
              <a:t>specification is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2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– Past, Present,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1991 </a:t>
            </a:r>
            <a:r>
              <a:rPr lang="en-US" sz="2400" dirty="0" smtClean="0"/>
              <a:t>– HTML first mentioned </a:t>
            </a:r>
            <a:r>
              <a:rPr lang="en-US" sz="2400" dirty="0"/>
              <a:t>– Tim Berners-Lee – HTML </a:t>
            </a:r>
            <a:r>
              <a:rPr lang="en-US" sz="2400" dirty="0" smtClean="0"/>
              <a:t>tags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(first public version, published at IETF)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– W3C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 </a:t>
            </a:r>
            <a:r>
              <a:rPr lang="en-US" sz="2400" dirty="0" smtClean="0"/>
              <a:t>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3.2 – “Wilbur”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4 </a:t>
            </a:r>
            <a:r>
              <a:rPr lang="en-US" sz="2400" dirty="0" smtClean="0"/>
              <a:t>– ”</a:t>
            </a:r>
            <a:r>
              <a:rPr lang="en-US" sz="2400" dirty="0"/>
              <a:t>Cougar” </a:t>
            </a:r>
            <a:r>
              <a:rPr lang="en-US" sz="2400" dirty="0" smtClean="0"/>
              <a:t>– CSS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1999</a:t>
            </a:r>
            <a:r>
              <a:rPr lang="en-US" sz="2400" dirty="0"/>
              <a:t> – </a:t>
            </a:r>
            <a:r>
              <a:rPr lang="en-US" sz="2400" dirty="0" smtClean="0"/>
              <a:t>HTML 4.01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2000</a:t>
            </a:r>
            <a:r>
              <a:rPr lang="en-US" sz="2400" dirty="0"/>
              <a:t> – </a:t>
            </a:r>
            <a:r>
              <a:rPr lang="en-US" sz="2400" dirty="0" smtClean="0"/>
              <a:t>XHTML 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2001</a:t>
            </a:r>
            <a:r>
              <a:rPr lang="en-US" sz="2400" dirty="0"/>
              <a:t> – </a:t>
            </a:r>
            <a:r>
              <a:rPr lang="en-US" sz="2400" dirty="0" smtClean="0"/>
              <a:t>XHTML 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2008</a:t>
            </a:r>
            <a:r>
              <a:rPr lang="en-US" sz="2400" dirty="0"/>
              <a:t> – </a:t>
            </a:r>
            <a:r>
              <a:rPr lang="en-US" sz="2400" dirty="0" smtClean="0"/>
              <a:t>HTML5 </a:t>
            </a:r>
            <a:r>
              <a:rPr lang="en-US" sz="2400" dirty="0"/>
              <a:t>/ XHTML5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2011</a:t>
            </a:r>
            <a:r>
              <a:rPr lang="en-US" sz="2400" dirty="0"/>
              <a:t> – </a:t>
            </a:r>
            <a:r>
              <a:rPr lang="en-US" sz="2400" dirty="0" smtClean="0"/>
              <a:t>feature </a:t>
            </a:r>
            <a:r>
              <a:rPr lang="en-US" sz="2400" dirty="0"/>
              <a:t>complete HTML5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2022</a:t>
            </a:r>
            <a:r>
              <a:rPr lang="en-US" sz="2400" dirty="0"/>
              <a:t> – </a:t>
            </a:r>
            <a:r>
              <a:rPr lang="en-US" sz="2400" dirty="0" smtClean="0"/>
              <a:t>HTML5 – final specification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170" name="Picture 2" descr="http://www.karmapsychicboutique.com/page/_files/past_life_regression_hypnosis_health_info%5B1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2667000" cy="3993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1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Latest version is HTML5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Aimed to have all </a:t>
            </a:r>
            <a:r>
              <a:rPr lang="en-US" dirty="0"/>
              <a:t>of the power of native applications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 on any platform (Windows, Linux, iPhone, Android, etc.)</a:t>
            </a:r>
          </a:p>
          <a:p>
            <a:pPr>
              <a:lnSpc>
                <a:spcPct val="100000"/>
              </a:lnSpc>
            </a:pPr>
            <a:r>
              <a:rPr lang="en-GB" dirty="0"/>
              <a:t>New features should be based on HTML, CSS, DOM and </a:t>
            </a:r>
            <a:r>
              <a:rPr lang="en-GB" dirty="0" smtClean="0"/>
              <a:t>JavaScript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Reduce the need for external </a:t>
            </a:r>
            <a:r>
              <a:rPr lang="en-GB" dirty="0" smtClean="0"/>
              <a:t>plugins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Better error </a:t>
            </a:r>
            <a:r>
              <a:rPr lang="en-GB" dirty="0" smtClean="0"/>
              <a:t>handling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markup to replace </a:t>
            </a:r>
            <a:r>
              <a:rPr lang="en-GB" dirty="0" smtClean="0"/>
              <a:t>scripting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1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1"/>
            <a:ext cx="7924800" cy="685800"/>
          </a:xfrm>
        </p:spPr>
        <p:txBody>
          <a:bodyPr/>
          <a:lstStyle/>
          <a:p>
            <a:r>
              <a:rPr lang="en-US" dirty="0" smtClean="0"/>
              <a:t>Designer Outlook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12280"/>
            <a:ext cx="7924800" cy="569120"/>
          </a:xfrm>
        </p:spPr>
        <p:txBody>
          <a:bodyPr/>
          <a:lstStyle/>
          <a:p>
            <a:r>
              <a:rPr lang="en-US" dirty="0" smtClean="0"/>
              <a:t>What a Designer </a:t>
            </a:r>
            <a:r>
              <a:rPr lang="en-US" smtClean="0"/>
              <a:t>Should Know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436">
            <a:off x="-15271" y="3158472"/>
            <a:ext cx="2599163" cy="16558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t3.gstatic.com/images?q=tbn:ANd9GcR5IO0CMHu_bE9IEfC_NuAztsitD4i0zJ9Ngr1Col3nMhyGiemH&amp;t=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9763">
            <a:off x="425285" y="1076886"/>
            <a:ext cx="1718050" cy="104395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82498">
            <a:off x="5902343" y="699611"/>
            <a:ext cx="2711883" cy="144496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69" y="4116107"/>
            <a:ext cx="2895600" cy="23265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024">
            <a:off x="6421321" y="3861048"/>
            <a:ext cx="1861714" cy="179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4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Changed Old 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Doctype tag: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tag: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Meta tag: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Link tag: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4" y="1840468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&lt;!DOCTYPE html&gt;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09604" y="3124200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&lt;html lang="en" xml:lang="en"&gt; 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09604" y="4343400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&lt;meta charset="utf-8"&gt; 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09604" y="5650468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&lt;link rel="stylesheet" href="style-original.css</a:t>
            </a:r>
            <a:r>
              <a:rPr lang="nl-NL" dirty="0" smtClean="0"/>
              <a:t>"&gt;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8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590800" y="118120"/>
            <a:ext cx="6477000" cy="796280"/>
          </a:xfrm>
          <a:prstGeom prst="rect">
            <a:avLst/>
          </a:prstGeom>
        </p:spPr>
        <p:txBody>
          <a:bodyPr/>
          <a:lstStyle>
            <a:lvl1pPr algn="r" eaLnBrk="0" hangingPunct="0">
              <a:lnSpc>
                <a:spcPts val="4400"/>
              </a:lnSpc>
              <a:defRPr sz="4400" b="1" baseline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eaLnBrk="0" hangingPunct="0">
              <a:defRPr sz="3000" b="1">
                <a:solidFill>
                  <a:schemeClr val="tx2"/>
                </a:solidFill>
              </a:defRPr>
            </a:lvl2pPr>
            <a:lvl3pPr algn="r" eaLnBrk="0" hangingPunct="0">
              <a:defRPr sz="3000" b="1">
                <a:solidFill>
                  <a:schemeClr val="tx2"/>
                </a:solidFill>
              </a:defRPr>
            </a:lvl3pPr>
            <a:lvl4pPr algn="r" eaLnBrk="0" hangingPunct="0">
              <a:defRPr sz="3000" b="1">
                <a:solidFill>
                  <a:schemeClr val="tx2"/>
                </a:solidFill>
              </a:defRPr>
            </a:lvl4pPr>
            <a:lvl5pPr algn="r" eaLnBrk="0" hangingPunct="0">
              <a:defRPr sz="3000" b="1">
                <a:solidFill>
                  <a:schemeClr val="tx2"/>
                </a:solidFill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9pPr>
          </a:lstStyle>
          <a:p>
            <a:r>
              <a:rPr lang="nl-NL" dirty="0" smtClean="0"/>
              <a:t>New Layout Sctucture</a:t>
            </a:r>
            <a:endParaRPr 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066800"/>
            <a:ext cx="8534400" cy="4953000"/>
          </a:xfrm>
          <a:prstGeom prst="rect">
            <a:avLst/>
          </a:prstGeom>
        </p:spPr>
        <p:txBody>
          <a:bodyPr/>
          <a:lstStyle>
            <a:lvl1pPr marL="282575" indent="-282575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000" dirty="0"/>
              <a:t>Better </a:t>
            </a:r>
            <a:r>
              <a:rPr lang="en-US" sz="3000" dirty="0" smtClean="0"/>
              <a:t>layout structure</a:t>
            </a:r>
            <a:r>
              <a:rPr lang="en-US" sz="3000" dirty="0"/>
              <a:t>: </a:t>
            </a:r>
            <a:r>
              <a:rPr lang="en-US" sz="3000" dirty="0" smtClean="0"/>
              <a:t>new structural elements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1800" y="1905000"/>
            <a:ext cx="5638800" cy="381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76599" y="2057400"/>
            <a:ext cx="5029201" cy="762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48378" y="5105400"/>
            <a:ext cx="5057422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76600" y="2895600"/>
            <a:ext cx="9906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10400" y="2895600"/>
            <a:ext cx="12954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19600" y="2895600"/>
            <a:ext cx="24384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t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2001" y="3276600"/>
            <a:ext cx="2133599" cy="304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2000" y="3657600"/>
            <a:ext cx="21335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0" y="4648200"/>
            <a:ext cx="2133599" cy="304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1676</TotalTime>
  <Words>1629</Words>
  <Application>Microsoft Office PowerPoint</Application>
  <PresentationFormat>On-screen Show (4:3)</PresentationFormat>
  <Paragraphs>324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Telerik-PowerPoint-Theme</vt:lpstr>
      <vt:lpstr>HTML 5</vt:lpstr>
      <vt:lpstr>Table of Contents</vt:lpstr>
      <vt:lpstr>Introduction to HTML 5</vt:lpstr>
      <vt:lpstr>What is HTML 5?</vt:lpstr>
      <vt:lpstr>HTML – Past, Present, Future</vt:lpstr>
      <vt:lpstr>HTML 5 Goals</vt:lpstr>
      <vt:lpstr>Designer Outlook</vt:lpstr>
      <vt:lpstr>Changed Old Tags</vt:lpstr>
      <vt:lpstr>PowerPoint Presentation</vt:lpstr>
      <vt:lpstr>New Layout Sctucture (2)</vt:lpstr>
      <vt:lpstr>New Layout Sctucture – Example</vt:lpstr>
      <vt:lpstr>New Layout Sctucture – Example (2)</vt:lpstr>
      <vt:lpstr>New Layout Structure Tags</vt:lpstr>
      <vt:lpstr>New Tags</vt:lpstr>
      <vt:lpstr>New Tags (2)</vt:lpstr>
      <vt:lpstr>New Media Tags</vt:lpstr>
      <vt:lpstr>Playing Audio</vt:lpstr>
      <vt:lpstr>Embed Tag – New Syntax</vt:lpstr>
      <vt:lpstr>New Attributes</vt:lpstr>
      <vt:lpstr>New &lt;input&gt; Types</vt:lpstr>
      <vt:lpstr>New Form Tags: &lt;input type="range"&gt;</vt:lpstr>
      <vt:lpstr>Built-In Forms Validation</vt:lpstr>
      <vt:lpstr>Canvas vs. SVG</vt:lpstr>
      <vt:lpstr>Canvas</vt:lpstr>
      <vt:lpstr>Canvas Example</vt:lpstr>
      <vt:lpstr>Canvas Example</vt:lpstr>
      <vt:lpstr>SVG</vt:lpstr>
      <vt:lpstr>SVG Example</vt:lpstr>
      <vt:lpstr>SVG Gradient Example</vt:lpstr>
      <vt:lpstr>Canvas vs. SVG</vt:lpstr>
      <vt:lpstr>End User Outlook</vt:lpstr>
      <vt:lpstr>HTML 5 – End User Outlook</vt:lpstr>
      <vt:lpstr>How to Detect HTML5?</vt:lpstr>
      <vt:lpstr>HTML 5 – Showcases and Resources</vt:lpstr>
      <vt:lpstr>HTML 5</vt:lpstr>
      <vt:lpstr>Homework</vt:lpstr>
      <vt:lpstr>Homework (2)</vt:lpstr>
      <vt:lpstr>Homework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Svetlin Nakov</dc:creator>
  <cp:lastModifiedBy>Nikolay Kostov</cp:lastModifiedBy>
  <cp:revision>622</cp:revision>
  <dcterms:created xsi:type="dcterms:W3CDTF">2007-12-08T16:03:35Z</dcterms:created>
  <dcterms:modified xsi:type="dcterms:W3CDTF">2011-11-21T08:57:58Z</dcterms:modified>
</cp:coreProperties>
</file>